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64" r:id="rId14"/>
    <p:sldId id="265" r:id="rId15"/>
    <p:sldId id="266" r:id="rId16"/>
    <p:sldId id="267" r:id="rId17"/>
    <p:sldId id="280" r:id="rId18"/>
    <p:sldId id="268" r:id="rId19"/>
    <p:sldId id="269" r:id="rId20"/>
    <p:sldId id="281" r:id="rId21"/>
    <p:sldId id="270" r:id="rId22"/>
    <p:sldId id="27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73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07/10/2022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07/10/2022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07/10/2022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07/10/2022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07/10/2022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07/10/2022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07/10/2022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07/10/2022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07/10/2022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07/10/2022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07/10/2022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07/10/2022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itchFamily="18" charset="0"/>
                <a:ea typeface="Calibri" pitchFamily="34" charset="0"/>
                <a:cs typeface="Times New Roman" pitchFamily="18" charset="0"/>
              </a:rPr>
              <a:t>- Đặc điểm chung của các mạng lưới là </a:t>
            </a:r>
            <a:r>
              <a:rPr lang="en-US" sz="2500">
                <a:latin typeface="Times New Roman" pitchFamily="18" charset="0"/>
                <a:ea typeface="Calibri" pitchFamily="34" charset="0"/>
                <a:cs typeface="Times New Roman" pitchFamily="18" charset="0"/>
              </a:rPr>
              <a:t>kết nối</a:t>
            </a:r>
            <a:r>
              <a:rPr lang="en-US" sz="2500" i="1">
                <a:latin typeface="Times New Roman" pitchFamily="18" charset="0"/>
                <a:ea typeface="Calibri" pitchFamily="34" charset="0"/>
                <a:cs typeface="Times New Roman" pitchFamily="18" charset="0"/>
              </a:rPr>
              <a:t> và </a:t>
            </a:r>
            <a:r>
              <a:rPr lang="en-US" sz="2500">
                <a:latin typeface="Times New Roman" pitchFamily="18" charset="0"/>
                <a:ea typeface="Calibri" pitchFamily="34" charset="0"/>
                <a:cs typeface="Times New Roman" pitchFamily="18" charset="0"/>
              </a:rPr>
              <a:t>chia sẻ.</a:t>
            </a:r>
          </a:p>
          <a:p>
            <a:pPr algn="just"/>
            <a:r>
              <a:rPr lang="en-US" sz="2500" i="1">
                <a:latin typeface="Times New Roman" pitchFamily="18" charset="0"/>
                <a:ea typeface="Calibri" pitchFamily="34" charset="0"/>
                <a:cs typeface="Times New Roman" pitchFamily="18" charset="0"/>
              </a:rPr>
              <a:t>- Có mạng vận chuyển theo một chiểu và có mạng vận chuyển hai chiểu.</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ea typeface="Calibri" pitchFamily="34" charset="0"/>
                <a:cs typeface="Times New Roman" pitchFamily="18" charset="0"/>
              </a:rPr>
              <a:t>- Hai hay nhiều máy tính và các thiết bị được kết nối để truyền thông tin cho nhau tạo thành một mạng máy tính.</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cs typeface="Calibri"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kết nối với nhau bằng dây dẫn mạng hoặc không dây </a:t>
            </a:r>
            <a:endParaRPr lang="en-US" sz="2500">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chia sẻ dữ liệu (tài nguyên mếm) và thiết bị (tài nguyên cứng)</a:t>
            </a:r>
            <a:endParaRPr lang="en-US" sz="250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a:solidFill>
                  <a:srgbClr val="FF0000"/>
                </a:solidFill>
                <a:latin typeface="Times New Roman" panose="02020603050405020304" pitchFamily="18" charset="0"/>
                <a:cs typeface="Times New Roman" panose="02020603050405020304" pitchFamily="18" charset="0"/>
              </a:rPr>
              <a:t>Chuyển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tập</a:t>
            </a:r>
            <a:r>
              <a:rPr lang="en-US" sz="2800" b="1" i="1" dirty="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a:solidFill>
                  <a:srgbClr val="FF0000"/>
                </a:solidFill>
                <a:latin typeface="+mj-lt"/>
              </a:rPr>
              <a:t>Chia lớp thành 4 nhóm </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a:solidFill>
                  <a:srgbClr val="FF0000"/>
                </a:solidFill>
                <a:latin typeface="+mj-lt"/>
              </a:rPr>
              <a:t>Báo 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2</a:t>
            </a:r>
            <a:r>
              <a:rPr lang="en-US" sz="2800" dirty="0">
                <a:solidFill>
                  <a:srgbClr val="FF0000"/>
                </a:solidFill>
                <a:latin typeface="+mj-lt"/>
              </a:rPr>
              <a:t>, </a:t>
            </a:r>
            <a:r>
              <a:rPr lang="en-US" sz="2800" dirty="0">
                <a:solidFill>
                  <a:srgbClr val="FF0000"/>
                </a:solidFill>
                <a:latin typeface="Times New Roman" panose="02020603050405020304" pitchFamily="18" charset="0"/>
                <a:cs typeface="Times New Roman" panose="02020603050405020304" pitchFamily="18" charset="0"/>
              </a:rPr>
              <a:t>3</a:t>
            </a:r>
            <a:r>
              <a:rPr lang="vi-VN" sz="2800" dirty="0">
                <a:solidFill>
                  <a:srgbClr val="FF0000"/>
                </a:solidFill>
                <a:latin typeface="+mj-lt"/>
              </a:rPr>
              <a:t>- Nhóm cử đại diện báo cáo tại chỗ</a:t>
            </a:r>
            <a:r>
              <a:rPr lang="en-US" sz="2800" dirty="0">
                <a:solidFill>
                  <a:srgbClr val="FF0000"/>
                </a:solidFill>
                <a:latin typeface="+mj-lt"/>
              </a:rPr>
              <a:t>. </a:t>
            </a:r>
            <a:r>
              <a:rPr lang="vi-VN" sz="2800" dirty="0">
                <a:solidFill>
                  <a:srgbClr val="FF0000"/>
                </a:solidFill>
                <a:latin typeface="+mj-lt"/>
              </a:rPr>
              <a:t>Các 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a:t>
            </a:r>
            <a:r>
              <a:rPr lang="en-US" sz="2800" dirty="0">
                <a:solidFill>
                  <a:srgbClr val="FF0000"/>
                </a:solidFill>
                <a:latin typeface="+mj-lt"/>
              </a:rPr>
              <a:t> </a:t>
            </a:r>
            <a:r>
              <a:rPr lang="vi-VN" sz="2800" dirty="0">
                <a:solidFill>
                  <a:srgbClr val="FF0000"/>
                </a:solidFill>
                <a:latin typeface="+mj-lt"/>
              </a:rPr>
              <a:t>Các nhóm trao đổi chéo phiếu học tập.</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en-US" sz="2800" dirty="0">
                <a:solidFill>
                  <a:srgbClr val="FF0000"/>
                </a:solidFill>
                <a:latin typeface="+mj-lt"/>
              </a:rPr>
              <a:t>            </a:t>
            </a:r>
            <a:r>
              <a:rPr lang="vi-VN" sz="2800" dirty="0">
                <a:solidFill>
                  <a:srgbClr val="FF0000"/>
                </a:solidFill>
                <a:latin typeface="+mj-lt"/>
              </a:rPr>
              <a:t>Các 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extLst>
                    <a:ext uri="{9D8B030D-6E8A-4147-A177-3AD203B41FA5}">
                      <a16:colId xmlns:a16="http://schemas.microsoft.com/office/drawing/2014/main" val="20000"/>
                    </a:ext>
                  </a:extLst>
                </a:gridCol>
              </a:tblGrid>
              <a:tr h="576479">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PHIẾU</a:t>
                      </a:r>
                      <a:r>
                        <a:rPr lang="en-US" sz="2800" baseline="0" dirty="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extLst>
                  <a:ext uri="{0D108BD9-81ED-4DB2-BD59-A6C34878D82A}">
                    <a16:rowId xmlns:a16="http://schemas.microsoft.com/office/drawing/2014/main" val="10000"/>
                  </a:ext>
                </a:extLst>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extLst>
                  <a:ext uri="{0D108BD9-81ED-4DB2-BD59-A6C34878D82A}">
                    <a16:rowId xmlns:a16="http://schemas.microsoft.com/office/drawing/2014/main" val="10000"/>
                  </a:ext>
                </a:extLst>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41999">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0"/>
                  </a:ext>
                </a:extLst>
              </a:tr>
              <a:tr h="4588789">
                <a:tc>
                  <a:txBody>
                    <a:bodyPr/>
                    <a:lstStyle/>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Mạng 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Các thành phần của mạng máy tính gồm: Các thiết bị đầu cuối (máy tính, điện thoại, máy in, máy ảnh,...).</a:t>
            </a:r>
            <a:endParaRPr lang="en-US" sz="2500" i="1"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Các 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a:solidFill>
                  <a:srgbClr val="FF0000"/>
                </a:solidFill>
                <a:latin typeface="Times New Roman" pitchFamily="18" charset="0"/>
                <a:cs typeface="Times New Roman" pitchFamily="18" charset="0"/>
              </a:rPr>
              <a:t>Chuyển giao nhiệm vụ học tập: </a:t>
            </a:r>
            <a:endParaRPr lang="en-US" sz="2500">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Làm bài tập trên phiếu học tập 4</a:t>
            </a:r>
            <a:endParaRPr lang="en-US" sz="2500" u="sng">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Hoàn thành bài tập 1,2 trang 19 sgk</a:t>
            </a:r>
            <a:endParaRPr lang="en-US" sz="2500" u="sng">
              <a:latin typeface="Times New Roman" pitchFamily="18" charset="0"/>
              <a:cs typeface="Times New Roman" pitchFamily="18" charset="0"/>
            </a:endParaRPr>
          </a:p>
          <a:p>
            <a:pPr marL="0" indent="0" eaLnBrk="1" hangingPunct="1">
              <a:buFont typeface="Arial" charset="0"/>
              <a:buNone/>
            </a:pPr>
            <a:r>
              <a:rPr lang="en-US" sz="2500" b="1" i="1">
                <a:solidFill>
                  <a:srgbClr val="FF0000"/>
                </a:solidFill>
                <a:latin typeface="Times New Roman" pitchFamily="18" charset="0"/>
                <a:cs typeface="Times New Roman" pitchFamily="18" charset="0"/>
              </a:rPr>
              <a:t>Thực hiện nhiệm vụ học tập</a:t>
            </a:r>
            <a:endParaRPr lang="en-US" sz="2500" i="1" u="sng">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HS thực hiện cá nhân, sau đó thảo luận cặp đôi để tự sửa lỗi cho nhau</a:t>
            </a:r>
            <a:endParaRPr lang="en-US" sz="2500" u="sng">
              <a:latin typeface="Times New Roman" pitchFamily="18" charset="0"/>
              <a:cs typeface="Times New Roman" pitchFamily="18" charset="0"/>
            </a:endParaRPr>
          </a:p>
          <a:p>
            <a:pPr marL="0" indent="0" eaLnBrk="1" hangingPunct="1">
              <a:buFont typeface="Arial" charset="0"/>
              <a:buNone/>
            </a:pPr>
            <a:r>
              <a:rPr lang="en-US" sz="2500" b="1" i="1">
                <a:solidFill>
                  <a:srgbClr val="FF0000"/>
                </a:solidFill>
                <a:latin typeface="Times New Roman" pitchFamily="18" charset="0"/>
                <a:cs typeface="Times New Roman" pitchFamily="18" charset="0"/>
              </a:rPr>
              <a:t>Báo cáo kết quả hoạt động và thảo luận</a:t>
            </a:r>
            <a:endParaRPr lang="en-US" sz="2500" i="1" u="sng">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Học sinh trả lời các câu hỏi, học sinh khác nhận xét.</a:t>
            </a:r>
            <a:endParaRPr lang="en-US" sz="2500" u="sng">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Các học sinh bên cạnh cùng nhau thảo luận và hỗ trợ để giúp bạn hoàn thành nhiệm vụ học tập.</a:t>
            </a:r>
            <a:endParaRPr lang="en-US" sz="2500" u="sng">
              <a:latin typeface="Times New Roman" pitchFamily="18" charset="0"/>
              <a:cs typeface="Times New Roman" pitchFamily="18" charset="0"/>
            </a:endParaRPr>
          </a:p>
        </p:txBody>
      </p:sp>
    </p:spTree>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92"/>
        </p:xfrm>
        <a:graphic>
          <a:graphicData uri="http://schemas.openxmlformats.org/drawingml/2006/table">
            <a:tbl>
              <a:tblPr/>
              <a:tblGrid>
                <a:gridCol w="217170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404937">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gridCol w="1450975">
                  <a:extLst>
                    <a:ext uri="{9D8B030D-6E8A-4147-A177-3AD203B41FA5}">
                      <a16:colId xmlns:a16="http://schemas.microsoft.com/office/drawing/2014/main" val="20005"/>
                    </a:ext>
                  </a:extLst>
                </a:gridCol>
                <a:gridCol w="1449388">
                  <a:extLst>
                    <a:ext uri="{9D8B030D-6E8A-4147-A177-3AD203B41FA5}">
                      <a16:colId xmlns:a16="http://schemas.microsoft.com/office/drawing/2014/main" val="20006"/>
                    </a:ext>
                  </a:extLst>
                </a:gridCol>
                <a:gridCol w="1450975">
                  <a:extLst>
                    <a:ext uri="{9D8B030D-6E8A-4147-A177-3AD203B41FA5}">
                      <a16:colId xmlns:a16="http://schemas.microsoft.com/office/drawing/2014/main" val="20007"/>
                    </a:ext>
                  </a:extLst>
                </a:gridCol>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5"/>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6"/>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7"/>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8"/>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9"/>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0"/>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1"/>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2"/>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3"/>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4"/>
                  </a:ext>
                </a:extLst>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extLst>
                    <a:ext uri="{9D8B030D-6E8A-4147-A177-3AD203B41FA5}">
                      <a16:colId xmlns:a16="http://schemas.microsoft.com/office/drawing/2014/main" val="20000"/>
                    </a:ext>
                  </a:extLst>
                </a:gridCol>
                <a:gridCol w="5315199">
                  <a:extLst>
                    <a:ext uri="{9D8B030D-6E8A-4147-A177-3AD203B41FA5}">
                      <a16:colId xmlns:a16="http://schemas.microsoft.com/office/drawing/2014/main" val="20001"/>
                    </a:ext>
                  </a:extLst>
                </a:gridCol>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1</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Em</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biết</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có</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những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nào</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khác</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ngoài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giao</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thông</a:t>
                      </a:r>
                      <a:r>
                        <a:rPr lang="en-US" sz="2800" b="0" dirty="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2</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Những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gì</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được</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vận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chuyển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trên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đó</a:t>
                      </a:r>
                      <a:r>
                        <a:rPr lang="en-US" sz="2800" b="0" dirty="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extLst>
                  <a:ext uri="{0D108BD9-81ED-4DB2-BD59-A6C34878D82A}">
                    <a16:rowId xmlns:a16="http://schemas.microsoft.com/office/drawing/2014/main" val="10000"/>
                  </a:ext>
                </a:extLst>
              </a:tr>
              <a:tr h="1798502">
                <a:tc gridSpan="2">
                  <a:txBody>
                    <a:bodyPr/>
                    <a:lstStyle/>
                    <a:p>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3</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Em</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hãy</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chọn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phương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án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trả</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lời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đúng</a:t>
                      </a:r>
                      <a:endParaRPr lang="en-US" sz="2800" b="0" dirty="0">
                        <a:solidFill>
                          <a:srgbClr val="7030A0"/>
                        </a:solidFill>
                        <a:latin typeface="Times New Roman" panose="02020603050405020304" pitchFamily="18" charset="0"/>
                        <a:cs typeface="Times New Roman" panose="02020603050405020304" pitchFamily="18" charset="0"/>
                      </a:endParaRPr>
                    </a:p>
                    <a:p>
                      <a:r>
                        <a:rPr lang="en-US" sz="2800" b="0" dirty="0" err="1">
                          <a:solidFill>
                            <a:srgbClr val="7030A0"/>
                          </a:solidFill>
                          <a:latin typeface="Times New Roman" panose="02020603050405020304" pitchFamily="18" charset="0"/>
                          <a:cs typeface="Times New Roman" panose="02020603050405020304" pitchFamily="18" charset="0"/>
                        </a:rPr>
                        <a:t>Điểm</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chung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của</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những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mạng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lưới</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đó</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là</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gì</a:t>
                      </a:r>
                      <a:r>
                        <a:rPr lang="en-US" sz="2800" b="0" baseline="0" dirty="0">
                          <a:solidFill>
                            <a:srgbClr val="7030A0"/>
                          </a:solidFill>
                          <a:latin typeface="Times New Roman" panose="02020603050405020304" pitchFamily="18" charset="0"/>
                          <a:cs typeface="Times New Roman" panose="02020603050405020304" pitchFamily="18" charset="0"/>
                        </a:rPr>
                        <a:t> ?</a:t>
                      </a:r>
                      <a:endParaRPr lang="en-US" sz="2800" b="0" dirty="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a:solidFill>
                            <a:srgbClr val="FF0000"/>
                          </a:solidFill>
                          <a:latin typeface="Times New Roman" panose="02020603050405020304" pitchFamily="18" charset="0"/>
                          <a:cs typeface="Times New Roman" panose="02020603050405020304" pitchFamily="18" charset="0"/>
                        </a:rPr>
                        <a:t>Có</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nhiều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thành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viên</a:t>
                      </a:r>
                      <a:r>
                        <a:rPr lang="en-US" sz="2800" b="0" dirty="0">
                          <a:solidFill>
                            <a:srgbClr val="FF0000"/>
                          </a:solidFill>
                          <a:latin typeface="Times New Roman" panose="02020603050405020304" pitchFamily="18" charset="0"/>
                          <a:cs typeface="Times New Roman" panose="02020603050405020304" pitchFamily="18" charset="0"/>
                        </a:rPr>
                        <a:t>                             B. </a:t>
                      </a:r>
                      <a:r>
                        <a:rPr lang="en-US" sz="2800" b="0" dirty="0" err="1">
                          <a:solidFill>
                            <a:srgbClr val="FF0000"/>
                          </a:solidFill>
                          <a:latin typeface="Times New Roman" panose="02020603050405020304" pitchFamily="18" charset="0"/>
                          <a:cs typeface="Times New Roman" panose="02020603050405020304" pitchFamily="18" charset="0"/>
                        </a:rPr>
                        <a:t>Chia</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sẻ</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tài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nguyên</a:t>
                      </a:r>
                      <a:endParaRPr lang="en-US" sz="2800" b="0" dirty="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a:solidFill>
                            <a:srgbClr val="FF0000"/>
                          </a:solidFill>
                          <a:latin typeface="Times New Roman" panose="02020603050405020304" pitchFamily="18" charset="0"/>
                          <a:cs typeface="Times New Roman" panose="02020603050405020304" pitchFamily="18" charset="0"/>
                        </a:rPr>
                        <a:t>C.   </a:t>
                      </a:r>
                      <a:r>
                        <a:rPr lang="en-US" sz="2800" b="0" dirty="0" err="1">
                          <a:solidFill>
                            <a:srgbClr val="FF0000"/>
                          </a:solidFill>
                          <a:latin typeface="Times New Roman" panose="02020603050405020304" pitchFamily="18" charset="0"/>
                          <a:cs typeface="Times New Roman" panose="02020603050405020304" pitchFamily="18" charset="0"/>
                        </a:rPr>
                        <a:t>Kết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nối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các</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thành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viên</a:t>
                      </a:r>
                      <a:r>
                        <a:rPr lang="en-US" sz="2800" b="0" dirty="0">
                          <a:solidFill>
                            <a:srgbClr val="FF0000"/>
                          </a:solidFill>
                          <a:latin typeface="Times New Roman" panose="02020603050405020304" pitchFamily="18" charset="0"/>
                          <a:cs typeface="Times New Roman" panose="02020603050405020304" pitchFamily="18" charset="0"/>
                        </a:rPr>
                        <a:t>                         D. </a:t>
                      </a:r>
                      <a:r>
                        <a:rPr lang="en-US" sz="2800" b="0" dirty="0" err="1">
                          <a:solidFill>
                            <a:srgbClr val="FF0000"/>
                          </a:solidFill>
                          <a:latin typeface="Times New Roman" panose="02020603050405020304" pitchFamily="18" charset="0"/>
                          <a:cs typeface="Times New Roman" panose="02020603050405020304" pitchFamily="18" charset="0"/>
                        </a:rPr>
                        <a:t>Có</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nhiều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đường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cắt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nhau</a:t>
                      </a:r>
                      <a:r>
                        <a:rPr lang="en-US" sz="2800" b="0" dirty="0">
                          <a:solidFill>
                            <a:srgbClr val="FF0000"/>
                          </a:solidFill>
                          <a:latin typeface="Times New Roman" panose="02020603050405020304" pitchFamily="18" charset="0"/>
                          <a:cs typeface="Times New Roman" panose="02020603050405020304" pitchFamily="18" charset="0"/>
                        </a:rPr>
                        <a:t> </a:t>
                      </a:r>
                      <a:endParaRPr lang="en-US" sz="2800" b="0" u="sng" dirty="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838200" y="2687638"/>
            <a:ext cx="50117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Mạng lưới đường thủy              =&gt;</a:t>
            </a:r>
          </a:p>
          <a:p>
            <a:pPr eaLnBrk="1" hangingPunct="1"/>
            <a:endParaRPr lang="en-US" sz="2500">
              <a:solidFill>
                <a:schemeClr val="bg1"/>
              </a:solidFill>
              <a:latin typeface="Times New Roman" pitchFamily="18" charset="0"/>
              <a:cs typeface="Times New Roman" pitchFamily="18" charset="0"/>
            </a:endParaRPr>
          </a:p>
          <a:p>
            <a:pPr eaLnBrk="1" hangingPunct="1"/>
            <a:r>
              <a:rPr lang="en-US" sz="2500">
                <a:solidFill>
                  <a:srgbClr val="00B050"/>
                </a:solidFill>
                <a:latin typeface="Times New Roman" pitchFamily="18" charset="0"/>
                <a:cs typeface="Times New Roman" pitchFamily="18" charset="0"/>
              </a:rPr>
              <a:t>Mạng ống nước                         =&gt;</a:t>
            </a:r>
          </a:p>
          <a:p>
            <a:pPr eaLnBrk="1" hangingPunct="1"/>
            <a:r>
              <a:rPr lang="en-US" sz="2500">
                <a:solidFill>
                  <a:srgbClr val="002060"/>
                </a:solidFill>
                <a:latin typeface="Times New Roman" pitchFamily="18" charset="0"/>
                <a:cs typeface="Times New Roman" pitchFamily="18" charset="0"/>
              </a:rPr>
              <a:t>Mạng đường sắt                        =&gt;</a:t>
            </a: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92150" y="5875338"/>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a:latin typeface="Times New Roman" pitchFamily="18" charset="0"/>
                <a:cs typeface="Times New Roman" pitchFamily="18" charset="0"/>
              </a:rPr>
              <a:t>     Chuyển giao nhiệm vụ học tập</a:t>
            </a:r>
            <a:endParaRPr lang="en-US" sz="2800" u="sng">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a:latin typeface="Times New Roman" pitchFamily="18" charset="0"/>
                <a:cs typeface="Times New Roman" pitchFamily="18" charset="0"/>
              </a:rPr>
              <a:t>     Tiết sau báo cáo</a:t>
            </a:r>
          </a:p>
          <a:p>
            <a:pPr marL="0" indent="0" eaLnBrk="1" hangingPunct="1">
              <a:buFont typeface="Arial" charset="0"/>
              <a:buNone/>
            </a:pPr>
            <a:r>
              <a:rPr lang="en-US" sz="2800" b="1">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dirty="0" err="1">
                <a:latin typeface="Times New Roman" pitchFamily="18" charset="0"/>
                <a:cs typeface="Times New Roman" pitchFamily="18" charset="0"/>
              </a:rPr>
              <a:t>Vận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dụng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kiến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đã</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quyết</a:t>
            </a:r>
            <a:r>
              <a:rPr lang="en-US" sz="2500" dirty="0">
                <a:latin typeface="Times New Roman" pitchFamily="18" charset="0"/>
                <a:cs typeface="Times New Roman" pitchFamily="18" charset="0"/>
              </a:rPr>
              <a:t> 2 </a:t>
            </a:r>
            <a:r>
              <a:rPr lang="en-US" sz="2500" dirty="0" err="1">
                <a:latin typeface="Times New Roman" pitchFamily="18" charset="0"/>
                <a:cs typeface="Times New Roman" pitchFamily="18" charset="0"/>
              </a:rPr>
              <a:t>tình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huống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sau</a:t>
            </a:r>
            <a:r>
              <a:rPr lang="en-US" sz="2500" dirty="0">
                <a:latin typeface="Times New Roman" pitchFamily="18" charset="0"/>
                <a:cs typeface="Times New Roman" pitchFamily="18" charset="0"/>
              </a:rPr>
              <a:t>: </a:t>
            </a:r>
            <a:endParaRPr lang="en-US" sz="2500" u="sng" dirty="0">
              <a:latin typeface="Times New Roman" pitchFamily="18" charset="0"/>
              <a:cs typeface="Times New Roman" pitchFamily="18" charset="0"/>
            </a:endParaRPr>
          </a:p>
          <a:p>
            <a:pPr algn="just">
              <a:spcAft>
                <a:spcPts val="563"/>
              </a:spcAft>
            </a:pPr>
            <a:r>
              <a:rPr lang="en-US" sz="2800" b="1" dirty="0">
                <a:latin typeface="Times New Roman" pitchFamily="18" charset="0"/>
                <a:cs typeface="Times New Roman" pitchFamily="18" charset="0"/>
              </a:rPr>
              <a:t>? </a:t>
            </a:r>
            <a:r>
              <a:rPr lang="en-US" sz="2500" dirty="0">
                <a:latin typeface="Times New Roman" pitchFamily="18" charset="0"/>
                <a:ea typeface="Arial" charset="0"/>
                <a:cs typeface="Times New Roman" pitchFamily="18" charset="0"/>
              </a:rPr>
              <a:t>TH1: </a:t>
            </a:r>
            <a:r>
              <a:rPr lang="en-US" sz="2500" dirty="0" err="1">
                <a:latin typeface="Times New Roman" pitchFamily="18" charset="0"/>
                <a:ea typeface="Arial" charset="0"/>
                <a:cs typeface="Times New Roman" pitchFamily="18" charset="0"/>
              </a:rPr>
              <a:t>Phòng</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thư</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viện</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của</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trường</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có</a:t>
            </a:r>
            <a:r>
              <a:rPr lang="en-US" sz="2500" dirty="0">
                <a:latin typeface="Times New Roman" pitchFamily="18" charset="0"/>
                <a:ea typeface="Arial" charset="0"/>
                <a:cs typeface="Times New Roman" pitchFamily="18" charset="0"/>
              </a:rPr>
              <a:t> 5 </a:t>
            </a:r>
            <a:r>
              <a:rPr lang="en-US" sz="2500" dirty="0" err="1">
                <a:latin typeface="Times New Roman" pitchFamily="18" charset="0"/>
                <a:ea typeface="Arial" charset="0"/>
                <a:cs typeface="Times New Roman" pitchFamily="18" charset="0"/>
              </a:rPr>
              <a:t>máy</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tính</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cần</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kết</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nối</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thành</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một</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mạng</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Có</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thế</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có</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nhiêu</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cách</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kết</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nối</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ví</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dụ</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như</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Hình</a:t>
            </a:r>
            <a:r>
              <a:rPr lang="en-US" sz="2500" dirty="0">
                <a:latin typeface="Times New Roman" pitchFamily="18" charset="0"/>
                <a:ea typeface="Arial" charset="0"/>
                <a:cs typeface="Times New Roman" pitchFamily="18" charset="0"/>
              </a:rPr>
              <a:t> 2.3 </a:t>
            </a:r>
            <a:r>
              <a:rPr lang="en-US" sz="2500" dirty="0" err="1">
                <a:latin typeface="Times New Roman" pitchFamily="18" charset="0"/>
                <a:ea typeface="Arial" charset="0"/>
                <a:cs typeface="Times New Roman" pitchFamily="18" charset="0"/>
              </a:rPr>
              <a:t>sgk</a:t>
            </a:r>
            <a:r>
              <a:rPr lang="en-US" sz="2500" dirty="0">
                <a:latin typeface="Times New Roman" pitchFamily="18" charset="0"/>
                <a:ea typeface="Arial" charset="0"/>
                <a:cs typeface="Times New Roman" pitchFamily="18" charset="0"/>
              </a:rPr>
              <a:t>.</a:t>
            </a:r>
          </a:p>
          <a:p>
            <a:pPr algn="just">
              <a:spcAft>
                <a:spcPts val="38"/>
              </a:spcAft>
            </a:pPr>
            <a:r>
              <a:rPr lang="en-US" sz="2500" dirty="0" err="1">
                <a:latin typeface="Times New Roman" pitchFamily="18" charset="0"/>
                <a:ea typeface="Arial" charset="0"/>
                <a:cs typeface="Times New Roman" pitchFamily="18" charset="0"/>
              </a:rPr>
              <a:t>Em</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hãy</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vẽ</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hai</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cách</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khác</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để</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kết</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nối</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chúng</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thành</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một</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mạng</a:t>
            </a:r>
            <a:r>
              <a:rPr lang="en-US" sz="2500" dirty="0">
                <a:latin typeface="Times New Roman" pitchFamily="18" charset="0"/>
                <a:ea typeface="Arial" charset="0"/>
                <a:cs typeface="Times New Roman" pitchFamily="18" charset="0"/>
              </a:rPr>
              <a:t>.</a:t>
            </a:r>
          </a:p>
          <a:p>
            <a:pPr algn="just">
              <a:spcAft>
                <a:spcPts val="38"/>
              </a:spcAft>
            </a:pPr>
            <a:r>
              <a:rPr lang="en-US" sz="2500" dirty="0">
                <a:latin typeface="Times New Roman" pitchFamily="18" charset="0"/>
                <a:ea typeface="Arial" charset="0"/>
                <a:cs typeface="Times New Roman" pitchFamily="18" charset="0"/>
              </a:rPr>
              <a:t> </a:t>
            </a:r>
          </a:p>
          <a:p>
            <a:pPr algn="just">
              <a:spcAft>
                <a:spcPts val="38"/>
              </a:spcAft>
            </a:pPr>
            <a:endParaRPr lang="en-US" sz="2500" dirty="0">
              <a:latin typeface="Times New Roman" pitchFamily="18" charset="0"/>
              <a:ea typeface="Arial" charset="0"/>
              <a:cs typeface="Times New Roman" pitchFamily="18" charset="0"/>
            </a:endParaRPr>
          </a:p>
          <a:p>
            <a:pPr algn="just">
              <a:spcAft>
                <a:spcPts val="38"/>
              </a:spcAft>
            </a:pPr>
            <a:endParaRPr lang="en-US" sz="2500" dirty="0">
              <a:latin typeface="Times New Roman" pitchFamily="18" charset="0"/>
              <a:ea typeface="Arial" charset="0"/>
              <a:cs typeface="Times New Roman" pitchFamily="18" charset="0"/>
            </a:endParaRPr>
          </a:p>
          <a:p>
            <a:pPr algn="just"/>
            <a:r>
              <a:rPr lang="en-US" sz="2800" b="1" dirty="0">
                <a:latin typeface="Times New Roman" pitchFamily="18" charset="0"/>
                <a:cs typeface="Times New Roman" pitchFamily="18" charset="0"/>
              </a:rPr>
              <a:t>? </a:t>
            </a:r>
            <a:r>
              <a:rPr lang="en-US" sz="2500" dirty="0">
                <a:latin typeface="Times New Roman" pitchFamily="18" charset="0"/>
                <a:cs typeface="Times New Roman" pitchFamily="18" charset="0"/>
              </a:rPr>
              <a:t>TH2:  </a:t>
            </a:r>
            <a:r>
              <a:rPr lang="en-US" sz="2500" dirty="0" err="1">
                <a:latin typeface="Times New Roman" pitchFamily="18" charset="0"/>
                <a:cs typeface="Times New Roman" pitchFamily="18" charset="0"/>
              </a:rPr>
              <a:t>Nhà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bạn</a:t>
            </a:r>
            <a:r>
              <a:rPr lang="en-US" sz="2500" dirty="0">
                <a:latin typeface="Times New Roman" pitchFamily="18" charset="0"/>
                <a:cs typeface="Times New Roman" pitchFamily="18" charset="0"/>
              </a:rPr>
              <a:t> An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thoại</a:t>
            </a:r>
            <a:r>
              <a:rPr lang="en-US" sz="2500" dirty="0">
                <a:latin typeface="Times New Roman" pitchFamily="18" charset="0"/>
                <a:cs typeface="Times New Roman" pitchFamily="18" charset="0"/>
              </a:rPr>
              <a:t> di </a:t>
            </a:r>
            <a:r>
              <a:rPr lang="en-US" sz="2500" dirty="0" err="1">
                <a:latin typeface="Times New Roman" pitchFamily="18" charset="0"/>
                <a:cs typeface="Times New Roman" pitchFamily="18" charset="0"/>
              </a:rPr>
              <a:t>động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bố</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mẹ</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máy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tính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xách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tay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cùng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truy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mạng</a:t>
            </a:r>
            <a:r>
              <a:rPr lang="en-US" sz="2500" dirty="0">
                <a:latin typeface="Times New Roman" pitchFamily="18" charset="0"/>
                <a:cs typeface="Times New Roman" pitchFamily="18" charset="0"/>
              </a:rPr>
              <a:t> Internet. Theo </a:t>
            </a:r>
            <a:r>
              <a:rPr lang="en-US" sz="2500" dirty="0" err="1">
                <a:latin typeface="Times New Roman" pitchFamily="18" charset="0"/>
                <a:cs typeface="Times New Roman" pitchFamily="18" charset="0"/>
              </a:rPr>
              <a:t>em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được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thành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máy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tính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em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hãy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chỉ</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đầu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cuối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nối</a:t>
            </a:r>
            <a:r>
              <a:rPr lang="en-US" sz="2500" dirty="0">
                <a:latin typeface="Times New Roman" pitchFamily="18" charset="0"/>
                <a:cs typeface="Times New Roman" pitchFamily="18" charset="0"/>
              </a:rPr>
              <a:t>.</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41"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42"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được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thành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mạng</a:t>
            </a:r>
            <a:r>
              <a:rPr lang="en-US" sz="2500" dirty="0">
                <a:latin typeface="Times New Roman" pitchFamily="18" charset="0"/>
                <a:cs typeface="Times New Roman" pitchFamily="18" charset="0"/>
              </a:rPr>
              <a:t>. </a:t>
            </a:r>
            <a:endParaRPr lang="en-US" sz="2500" u="sng" dirty="0">
              <a:latin typeface="Times New Roman" pitchFamily="18" charset="0"/>
              <a:cs typeface="Times New Roman" pitchFamily="18" charset="0"/>
            </a:endParaRPr>
          </a:p>
          <a:p>
            <a:pPr eaLnBrk="1" hangingPunct="1"/>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đầu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cuối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gồm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hai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thoại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minh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máy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tính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xách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tay</a:t>
            </a:r>
            <a:r>
              <a:rPr lang="en-US" sz="2500" dirty="0">
                <a:latin typeface="Times New Roman" pitchFamily="18" charset="0"/>
                <a:cs typeface="Times New Roman" pitchFamily="18" charset="0"/>
              </a:rPr>
              <a:t>. </a:t>
            </a:r>
            <a:endParaRPr lang="en-US" sz="2500" u="sng" dirty="0">
              <a:latin typeface="Times New Roman" pitchFamily="18" charset="0"/>
              <a:cs typeface="Times New Roman" pitchFamily="18" charset="0"/>
            </a:endParaRPr>
          </a:p>
          <a:p>
            <a:pPr eaLnBrk="1" hangingPunct="1"/>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nối</a:t>
            </a:r>
            <a:r>
              <a:rPr lang="en-US" sz="2500" dirty="0">
                <a:latin typeface="Times New Roman" pitchFamily="18" charset="0"/>
                <a:cs typeface="Times New Roman" pitchFamily="18" charset="0"/>
              </a:rPr>
              <a:t> bao </a:t>
            </a:r>
            <a:r>
              <a:rPr lang="en-US" sz="2500" dirty="0" err="1">
                <a:latin typeface="Times New Roman" pitchFamily="18" charset="0"/>
                <a:cs typeface="Times New Roman" pitchFamily="18" charset="0"/>
              </a:rPr>
              <a:t>gồm</a:t>
            </a:r>
            <a:r>
              <a:rPr lang="en-US" sz="2500" dirty="0">
                <a:latin typeface="Times New Roman" pitchFamily="18" charset="0"/>
                <a:cs typeface="Times New Roman" pitchFamily="18" charset="0"/>
              </a:rPr>
              <a:t> modem </a:t>
            </a:r>
            <a:r>
              <a:rPr lang="en-US" sz="2500" dirty="0" err="1">
                <a:latin typeface="Times New Roman" pitchFamily="18" charset="0"/>
                <a:cs typeface="Times New Roman" pitchFamily="18" charset="0"/>
              </a:rPr>
              <a:t>hoặc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bộ</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định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tuyến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dây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dẫn</a:t>
            </a:r>
            <a:endParaRPr lang="en-US" sz="2500" u="sng" dirty="0">
              <a:latin typeface="Times New Roman" pitchFamily="18" charset="0"/>
              <a:cs typeface="Times New Roman" pitchFamily="18" charset="0"/>
            </a:endParaRPr>
          </a:p>
          <a:p>
            <a:pPr algn="just" eaLnBrk="1" hangingPunct="1"/>
            <a:endParaRPr lang="en-US" sz="2500" u="sng" dirty="0">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a:solidFill>
                  <a:srgbClr val="FF0000"/>
                </a:solidFill>
                <a:latin typeface="Times New Roman" pitchFamily="18" charset="0"/>
                <a:cs typeface="Times New Roman" pitchFamily="18" charset="0"/>
              </a:rPr>
              <a:t>HƯỚNG DẪN HỌC TẬP Ở NHÀ</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a:latin typeface="Times New Roman" pitchFamily="18" charset="0"/>
                <a:cs typeface="Times New Roman" pitchFamily="18" charset="0"/>
              </a:rPr>
              <a:t>Hoàn thành phần vận dụng </a:t>
            </a:r>
          </a:p>
          <a:p>
            <a:pPr marL="0" indent="0" algn="just" eaLnBrk="1" hangingPunct="1">
              <a:buFont typeface="Arial" charset="0"/>
              <a:buNone/>
            </a:pPr>
            <a:r>
              <a:rPr lang="nb-NO" sz="3000">
                <a:latin typeface="Times New Roman" pitchFamily="18" charset="0"/>
                <a:cs typeface="Times New Roman" pitchFamily="18" charset="0"/>
              </a:rPr>
              <a:t>Làm bài tập 1,2,3 trong sbt,</a:t>
            </a:r>
          </a:p>
          <a:p>
            <a:pPr marL="0" indent="0" algn="just" eaLnBrk="1" hangingPunct="1">
              <a:buFont typeface="Arial" charset="0"/>
              <a:buNone/>
            </a:pPr>
            <a:r>
              <a:rPr lang="nb-NO" sz="3000">
                <a:latin typeface="Times New Roman" pitchFamily="18" charset="0"/>
                <a:cs typeface="Times New Roman" pitchFamily="18" charset="0"/>
              </a:rPr>
              <a:t>Đọc bài tiếp theo để chuẩn bị tiết sau.</a:t>
            </a:r>
            <a:endParaRPr lang="en-US" sz="3000" u="sng">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a:solidFill>
                  <a:srgbClr val="FF0000"/>
                </a:solidFill>
                <a:latin typeface="Times New Roman" pitchFamily="18" charset="0"/>
                <a:cs typeface="Times New Roman" pitchFamily="18" charset="0"/>
              </a:rPr>
              <a:t>HOẠT ĐỘNG KHỞI ĐỘNG</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endParaRPr lang="en-US" sz="2800"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a:solidFill>
                  <a:srgbClr val="FF0000"/>
                </a:solidFill>
                <a:latin typeface="Times New Roman" pitchFamily="18" charset="0"/>
                <a:cs typeface="Times New Roman" pitchFamily="18" charset="0"/>
              </a:rPr>
              <a:t>CHỦ ĐỀ 2. MẠNG MÁY TÍNH VÀ INTERNET</a:t>
            </a:r>
            <a:br>
              <a:rPr lang="en-US">
                <a:solidFill>
                  <a:srgbClr val="FF0000"/>
                </a:solidFill>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BÀI 4: MẠNG MÁY TÍNH</a:t>
            </a:r>
            <a:br>
              <a:rPr lang="en-US">
                <a:solidFill>
                  <a:srgbClr val="FF0000"/>
                </a:solidFill>
              </a:rPr>
            </a:br>
            <a:endParaRPr lang="en-US">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a:solidFill>
                  <a:srgbClr val="FF0000"/>
                </a:solidFill>
                <a:latin typeface="Times New Roman" pitchFamily="18" charset="0"/>
                <a:cs typeface="Times New Roman" pitchFamily="18" charset="0"/>
              </a:rPr>
              <a:t>HOẠT ĐỘNG HÌNH THÀNH KIẾN THỨC</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a:latin typeface="Times New Roman" pitchFamily="18" charset="0"/>
                <a:cs typeface="Times New Roman" pitchFamily="18" charset="0"/>
              </a:rPr>
              <a:t>Tham khảo SGK trong 1 phút</a:t>
            </a:r>
            <a:endParaRPr lang="en-US" sz="2800" u="sng">
              <a:latin typeface="Times New Roman" pitchFamily="18" charset="0"/>
              <a:cs typeface="Times New Roman" pitchFamily="18" charset="0"/>
            </a:endParaRPr>
          </a:p>
          <a:p>
            <a:pPr marL="0" indent="0" algn="just" eaLnBrk="1" hangingPunct="1">
              <a:buFont typeface="Arial" charset="0"/>
              <a:buNone/>
            </a:pPr>
            <a:r>
              <a:rPr lang="en-US" sz="2800">
                <a:latin typeface="Times New Roman" pitchFamily="18" charset="0"/>
                <a:cs typeface="Times New Roman" pitchFamily="18" charset="0"/>
              </a:rPr>
              <a:t>Trả lời câu hỏi của phiếu học tập số 1</a:t>
            </a:r>
            <a:endParaRPr lang="en-US" sz="2800" u="sng">
              <a:latin typeface="Times New Roman" pitchFamily="18" charset="0"/>
              <a:cs typeface="Times New Roman" pitchFamily="18" charset="0"/>
            </a:endParaRPr>
          </a:p>
          <a:p>
            <a:pPr marL="0" indent="0" algn="just" eaLnBrk="1" hangingPunct="1">
              <a:buFont typeface="Arial" charset="0"/>
              <a:buNone/>
            </a:pPr>
            <a:r>
              <a:rPr lang="en-US" sz="2800" b="1" i="1">
                <a:latin typeface="Times New Roman" pitchFamily="18" charset="0"/>
                <a:cs typeface="Times New Roman" pitchFamily="18" charset="0"/>
              </a:rPr>
              <a:t>Báo cáo kết quả hoạt động và thảo luận </a:t>
            </a:r>
            <a:endParaRPr lang="en-US" sz="2800">
              <a:latin typeface="Times New Roman" pitchFamily="18" charset="0"/>
              <a:cs typeface="Times New Roman" pitchFamily="18" charset="0"/>
            </a:endParaRPr>
          </a:p>
          <a:p>
            <a:pPr marL="0" indent="0" algn="just" eaLnBrk="1" hangingPunct="1">
              <a:buFont typeface="Arial" charset="0"/>
              <a:buNone/>
            </a:pPr>
            <a:r>
              <a:rPr lang="en-US" sz="280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extLst>
                    <a:ext uri="{9D8B030D-6E8A-4147-A177-3AD203B41FA5}">
                      <a16:colId xmlns:a16="http://schemas.microsoft.com/office/drawing/2014/main" val="20000"/>
                    </a:ext>
                  </a:extLst>
                </a:gridCol>
              </a:tblGrid>
              <a:tr h="679568">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PHIẾU</a:t>
                      </a:r>
                      <a:r>
                        <a:rPr lang="en-US" sz="2500" baseline="0" dirty="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extLst>
                  <a:ext uri="{0D108BD9-81ED-4DB2-BD59-A6C34878D82A}">
                    <a16:rowId xmlns:a16="http://schemas.microsoft.com/office/drawing/2014/main" val="10000"/>
                  </a:ext>
                </a:extLst>
              </a:tr>
              <a:tr h="3370145">
                <a:tc>
                  <a:txBody>
                    <a:bodyPr/>
                    <a:lstStyle/>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chiểu và có mạng vận chuyển hai chiểu.</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a:solidFill>
                  <a:srgbClr val="FF0000"/>
                </a:solidFill>
                <a:latin typeface="Times New Roman" pitchFamily="18" charset="0"/>
                <a:cs typeface="Times New Roman" pitchFamily="18" charset="0"/>
              </a:rPr>
              <a:t>HOẠT ĐỘNG HÌNH THÀNH KIẾN THỨC</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a:latin typeface="Times New Roman" pitchFamily="18" charset="0"/>
                <a:cs typeface="Times New Roman" pitchFamily="18" charset="0"/>
              </a:rPr>
              <a:t>Chuyển giao nhiệm vụ học tập</a:t>
            </a:r>
          </a:p>
          <a:p>
            <a:pPr marL="0" indent="0" eaLnBrk="1" hangingPunct="1">
              <a:buFont typeface="Arial" charset="0"/>
              <a:buNone/>
            </a:pPr>
            <a:r>
              <a:rPr lang="en-US" sz="2800">
                <a:latin typeface="Times New Roman" pitchFamily="18" charset="0"/>
                <a:cs typeface="Times New Roman" pitchFamily="18" charset="0"/>
              </a:rPr>
              <a:t>Tham khảo SGK trong 2 phút</a:t>
            </a:r>
            <a:endParaRPr lang="en-US" sz="2800" u="sng">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Trả lời câu hỏi của phiếu học tập số 2</a:t>
            </a:r>
            <a:endParaRPr lang="en-US" sz="2800" u="sng">
              <a:latin typeface="Times New Roman" pitchFamily="18" charset="0"/>
              <a:cs typeface="Times New Roman" pitchFamily="18" charset="0"/>
            </a:endParaRPr>
          </a:p>
          <a:p>
            <a:pPr marL="0" indent="0" eaLnBrk="1" hangingPunct="1">
              <a:buFont typeface="Arial" charset="0"/>
              <a:buNone/>
            </a:pPr>
            <a:r>
              <a:rPr lang="en-US" sz="2800" b="1" i="1">
                <a:latin typeface="Times New Roman" pitchFamily="18" charset="0"/>
                <a:cs typeface="Times New Roman" pitchFamily="18" charset="0"/>
              </a:rPr>
              <a:t>Báo cáo kết quả hoạt động và thảo luận </a:t>
            </a:r>
            <a:endParaRPr lang="en-US" sz="2800">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extLst>
                    <a:ext uri="{9D8B030D-6E8A-4147-A177-3AD203B41FA5}">
                      <a16:colId xmlns:a16="http://schemas.microsoft.com/office/drawing/2014/main" val="20000"/>
                    </a:ext>
                  </a:extLst>
                </a:gridCol>
              </a:tblGrid>
              <a:tr h="609012">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0"/>
                  </a:ext>
                </a:extLst>
              </a:tr>
              <a:tr h="4745626">
                <a:tc>
                  <a:txBody>
                    <a:bodyPr/>
                    <a:lstStyle/>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TotalTime>
  <Words>2500</Words>
  <Application>Microsoft Office PowerPoint</Application>
  <PresentationFormat>Widescreen</PresentationFormat>
  <Paragraphs>297</Paragraphs>
  <Slides>22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Symbol</vt:lpstr>
      <vt:lpstr>Times New Roman</vt: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TRANG NGUYEN</cp:lastModifiedBy>
  <cp:revision>44</cp:revision>
  <dcterms:created xsi:type="dcterms:W3CDTF">2021-07-10T14:44:17Z</dcterms:created>
  <dcterms:modified xsi:type="dcterms:W3CDTF">2022-10-07T04:13:39Z</dcterms:modified>
</cp:coreProperties>
</file>